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0" r:id="rId2"/>
    <p:sldId id="256" r:id="rId3"/>
    <p:sldId id="269" r:id="rId4"/>
    <p:sldId id="270" r:id="rId5"/>
    <p:sldId id="257" r:id="rId6"/>
    <p:sldId id="271" r:id="rId7"/>
    <p:sldId id="272" r:id="rId8"/>
    <p:sldId id="273" r:id="rId9"/>
    <p:sldId id="281" r:id="rId10"/>
    <p:sldId id="274" r:id="rId11"/>
    <p:sldId id="275" r:id="rId12"/>
    <p:sldId id="259" r:id="rId13"/>
    <p:sldId id="258" r:id="rId14"/>
    <p:sldId id="260" r:id="rId15"/>
    <p:sldId id="261" r:id="rId16"/>
    <p:sldId id="268" r:id="rId17"/>
    <p:sldId id="262" r:id="rId18"/>
    <p:sldId id="276" r:id="rId19"/>
    <p:sldId id="277" r:id="rId20"/>
    <p:sldId id="278" r:id="rId21"/>
    <p:sldId id="279" r:id="rId22"/>
    <p:sldId id="265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11/12/15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You’ll need your habits book and two sheets of notebook paper</a:t>
            </a:r>
          </a:p>
          <a:p>
            <a:r>
              <a:rPr lang="en-US" dirty="0" smtClean="0"/>
              <a:t>On sheet one, take notes over what you learn</a:t>
            </a:r>
          </a:p>
          <a:p>
            <a:r>
              <a:rPr lang="en-US" dirty="0" smtClean="0"/>
              <a:t>On sheet two, write the answers to the questions that you’ll turn in for a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4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Shunner’s Profile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2788" y="3012141"/>
            <a:ext cx="7716838" cy="3726207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Shunner’s Profile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Afraid, can be scared to death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Enjoy ridiculing those who are different, believe they are saving the world</a:t>
            </a:r>
          </a:p>
          <a:p>
            <a:pPr>
              <a:spcAft>
                <a:spcPts val="0"/>
              </a:spcAft>
            </a:pPr>
            <a:r>
              <a:rPr lang="en-US" dirty="0" err="1" smtClean="0"/>
              <a:t>Tolerator’s</a:t>
            </a:r>
            <a:r>
              <a:rPr lang="en-US" dirty="0" smtClean="0"/>
              <a:t> Profile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believe that everyone has the right to be different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Don’t shun, but don’t embrace diversity “You keep to yourself and I’ll keep to myself”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Celebrator’s Profile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Value differences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See them as an advantage, not a weakness.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2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 type isn’t better than the other, only different.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 at </a:t>
            </a:r>
            <a:r>
              <a:rPr lang="en-US" dirty="0" err="1" smtClean="0"/>
              <a:t>pg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182</a:t>
            </a:r>
            <a:r>
              <a:rPr lang="en-US" dirty="0" smtClean="0"/>
              <a:t>-187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8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10267" y="1134533"/>
            <a:ext cx="5486400" cy="479213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Q2: Discuss then write: </a:t>
            </a:r>
            <a:r>
              <a:rPr lang="en-US" sz="4000" b="1" dirty="0" smtClean="0"/>
              <a:t>If </a:t>
            </a:r>
            <a:r>
              <a:rPr lang="en-US" sz="4000" b="1" dirty="0" smtClean="0"/>
              <a:t>you were a fruit, what type of fruit would you be?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113" r="12903" b="7046"/>
          <a:stretch/>
        </p:blipFill>
        <p:spPr>
          <a:xfrm rot="2222613">
            <a:off x="6231467" y="4459293"/>
            <a:ext cx="2239378" cy="191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617" t="2222" r="9471" b="8395"/>
          <a:stretch/>
        </p:blipFill>
        <p:spPr>
          <a:xfrm>
            <a:off x="6316134" y="237066"/>
            <a:ext cx="2709099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769" r="13741"/>
          <a:stretch/>
        </p:blipFill>
        <p:spPr>
          <a:xfrm rot="19509275">
            <a:off x="475108" y="504198"/>
            <a:ext cx="2470319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83345">
            <a:off x="515490" y="4268465"/>
            <a:ext cx="2534430" cy="21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4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Discuss with a </a:t>
            </a:r>
            <a:r>
              <a:rPr lang="en-US" sz="2800" dirty="0" smtClean="0"/>
              <a:t>partner </a:t>
            </a:r>
            <a:endParaRPr lang="en-US" sz="2800" dirty="0" smtClean="0"/>
          </a:p>
          <a:p>
            <a:pPr lvl="1"/>
            <a:r>
              <a:rPr lang="en-US" sz="2800" dirty="0" smtClean="0"/>
              <a:t> Which </a:t>
            </a:r>
            <a:r>
              <a:rPr lang="en-US" sz="2800" dirty="0" smtClean="0"/>
              <a:t>fruit do you most likely mix with the </a:t>
            </a:r>
            <a:r>
              <a:rPr lang="en-US" sz="2800" dirty="0" smtClean="0">
                <a:solidFill>
                  <a:schemeClr val="accent1"/>
                </a:solidFill>
              </a:rPr>
              <a:t>best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 Which </a:t>
            </a:r>
            <a:r>
              <a:rPr lang="en-US" sz="2800" dirty="0" smtClean="0"/>
              <a:t>fruit do you most likely mix with the </a:t>
            </a:r>
            <a:r>
              <a:rPr lang="en-US" sz="2800" dirty="0" smtClean="0">
                <a:solidFill>
                  <a:srgbClr val="F2D908"/>
                </a:solidFill>
              </a:rPr>
              <a:t>worst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052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Write, choose TWO</a:t>
            </a:r>
            <a:br>
              <a:rPr lang="en-US" dirty="0" smtClean="0"/>
            </a:br>
            <a:r>
              <a:rPr lang="en-US" dirty="0" smtClean="0"/>
              <a:t>Q3 and Q4: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one interesting</a:t>
            </a:r>
            <a:r>
              <a:rPr lang="en-US" dirty="0"/>
              <a:t> </a:t>
            </a:r>
            <a:r>
              <a:rPr lang="en-US" dirty="0" smtClean="0"/>
              <a:t>thing from this habit.</a:t>
            </a:r>
          </a:p>
          <a:p>
            <a:r>
              <a:rPr lang="en-US" dirty="0" smtClean="0"/>
              <a:t>Discuss one thing that bothered you.</a:t>
            </a:r>
          </a:p>
          <a:p>
            <a:r>
              <a:rPr lang="en-US" dirty="0" smtClean="0"/>
              <a:t>Discuss one thing you learned?</a:t>
            </a:r>
          </a:p>
          <a:p>
            <a:r>
              <a:rPr lang="en-US" dirty="0" smtClean="0"/>
              <a:t>Discuss one thing you are going to change in your own life based on </a:t>
            </a:r>
            <a:r>
              <a:rPr lang="en-US" smtClean="0"/>
              <a:t>this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30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blocks and Finding the “High” way.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Beginning on page 189, read the remainder of the chapter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8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Roadblocks- Read about it in your book (take 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Ignorance</a:t>
            </a:r>
          </a:p>
          <a:p>
            <a:r>
              <a:rPr lang="en-US" dirty="0" smtClean="0"/>
              <a:t>Cliques</a:t>
            </a:r>
          </a:p>
          <a:p>
            <a:r>
              <a:rPr lang="en-US" dirty="0" smtClean="0"/>
              <a:t>Prejudice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2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They died from the cold within?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8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Habit 6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Synergy</a:t>
            </a:r>
            <a:endParaRPr lang="en-US" sz="4000" dirty="0"/>
          </a:p>
          <a:p>
            <a:r>
              <a:rPr lang="en-US" sz="4000" dirty="0" smtClean="0"/>
              <a:t>The “High” Way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36" y="-91648"/>
            <a:ext cx="3271796" cy="24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00000">
            <a:off x="-73270" y="3448570"/>
            <a:ext cx="8300738" cy="1679594"/>
          </a:xfrm>
        </p:spPr>
        <p:txBody>
          <a:bodyPr/>
          <a:lstStyle/>
          <a:p>
            <a:r>
              <a:rPr lang="en-US" sz="2800" dirty="0" smtClean="0"/>
              <a:t>Q5: Discuss then write. Explain </a:t>
            </a:r>
            <a:r>
              <a:rPr lang="en-US" sz="2800" dirty="0" smtClean="0"/>
              <a:t>the higher way and how you can use this methodology?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6713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and Synergy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Plodders</a:t>
            </a:r>
          </a:p>
          <a:p>
            <a:r>
              <a:rPr lang="en-US" dirty="0" smtClean="0"/>
              <a:t>Followers</a:t>
            </a:r>
          </a:p>
          <a:p>
            <a:r>
              <a:rPr lang="en-US" dirty="0" smtClean="0"/>
              <a:t>Innovators</a:t>
            </a:r>
          </a:p>
          <a:p>
            <a:r>
              <a:rPr lang="en-US" dirty="0" smtClean="0"/>
              <a:t>Harmonizers</a:t>
            </a:r>
          </a:p>
          <a:p>
            <a:r>
              <a:rPr lang="en-US" dirty="0" smtClean="0"/>
              <a:t>Show-offs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Habit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Sharpen the 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5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198785" cy="1447800"/>
          </a:xfrm>
        </p:spPr>
        <p:txBody>
          <a:bodyPr/>
          <a:lstStyle/>
          <a:p>
            <a:r>
              <a:rPr lang="en-US" dirty="0" smtClean="0"/>
              <a:t>Body, Brain, Heart and Soul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about </a:t>
            </a:r>
            <a:r>
              <a:rPr lang="en-US" smtClean="0"/>
              <a:t>your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 a visual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a fun fact for this category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 to the class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912" y="0"/>
            <a:ext cx="1882088" cy="1249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582" r="27909"/>
          <a:stretch/>
        </p:blipFill>
        <p:spPr>
          <a:xfrm>
            <a:off x="7460324" y="2819400"/>
            <a:ext cx="1451249" cy="3845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876" t="14891" r="7224" b="14200"/>
          <a:stretch/>
        </p:blipFill>
        <p:spPr>
          <a:xfrm>
            <a:off x="45353" y="10773"/>
            <a:ext cx="1629296" cy="1360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79402"/>
          <a:stretch/>
        </p:blipFill>
        <p:spPr>
          <a:xfrm>
            <a:off x="2585037" y="120028"/>
            <a:ext cx="3733194" cy="12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Discuss, then write</a:t>
            </a:r>
            <a:r>
              <a:rPr lang="en-US" smtClean="0"/>
              <a:t>, choose 2, Q6 and Q7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2989462"/>
            <a:ext cx="8040055" cy="33886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How do you feel about this 7 Habits journey?</a:t>
            </a:r>
          </a:p>
          <a:p>
            <a:r>
              <a:rPr lang="en-US" dirty="0" smtClean="0"/>
              <a:t>What have you learned?</a:t>
            </a:r>
          </a:p>
          <a:p>
            <a:r>
              <a:rPr lang="en-US" dirty="0" smtClean="0"/>
              <a:t>How have you or will you change?</a:t>
            </a:r>
          </a:p>
          <a:p>
            <a:r>
              <a:rPr lang="en-US" dirty="0" smtClean="0"/>
              <a:t>How is it important?</a:t>
            </a:r>
          </a:p>
          <a:p>
            <a:r>
              <a:rPr lang="en-US" dirty="0" smtClean="0"/>
              <a:t>Explain one thing, </a:t>
            </a:r>
            <a:r>
              <a:rPr lang="en-US" i="1" dirty="0" smtClean="0"/>
              <a:t>that you didn’t already know, that </a:t>
            </a:r>
            <a:r>
              <a:rPr lang="en-US" dirty="0" smtClean="0"/>
              <a:t> you learned from each of the four elements of Habit 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Helen Keller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000000">
            <a:off x="121908" y="3395633"/>
            <a:ext cx="8510833" cy="1679594"/>
          </a:xfrm>
        </p:spPr>
        <p:txBody>
          <a:bodyPr/>
          <a:lstStyle/>
          <a:p>
            <a:r>
              <a:rPr lang="en-US" dirty="0" smtClean="0"/>
              <a:t>Alone we can do so little; together we can do so much.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6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Geese – Synergy</a:t>
            </a:r>
            <a:br>
              <a:rPr lang="en-US" dirty="0" smtClean="0"/>
            </a:br>
            <a:r>
              <a:rPr lang="en-US" sz="3200" dirty="0" smtClean="0"/>
              <a:t>Is there a correlation to people?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Work together to stay stronger and go further</a:t>
            </a:r>
          </a:p>
          <a:p>
            <a:r>
              <a:rPr lang="en-US" dirty="0" smtClean="0"/>
              <a:t>Leader</a:t>
            </a:r>
          </a:p>
          <a:p>
            <a:r>
              <a:rPr lang="en-US" dirty="0" smtClean="0"/>
              <a:t>Leaders take turns to rest and give other opportunities</a:t>
            </a:r>
          </a:p>
          <a:p>
            <a:r>
              <a:rPr lang="en-US" dirty="0" smtClean="0"/>
              <a:t>Followers encourage</a:t>
            </a:r>
          </a:p>
          <a:p>
            <a:r>
              <a:rPr lang="en-US" dirty="0" smtClean="0"/>
              <a:t>When one doesn’t follow the plan….feels resistance and rejoins the group</a:t>
            </a:r>
          </a:p>
          <a:p>
            <a:r>
              <a:rPr lang="en-US" dirty="0" smtClean="0"/>
              <a:t>Help and protect those who are sick or wounded, stick together until the end and then join a new formation or create their own to catch up with the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synergy?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20799" y="2819400"/>
            <a:ext cx="7108825" cy="3674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</a:t>
            </a:r>
            <a:r>
              <a:rPr lang="en-US" sz="3600" b="1" dirty="0"/>
              <a:t>interaction of elements that when combined produce a total effect that is greater than the sum of the individual elements, contributions, etc.; synergism.</a:t>
            </a:r>
          </a:p>
        </p:txBody>
      </p:sp>
    </p:spTree>
    <p:extLst>
      <p:ext uri="{BB962C8B-B14F-4D97-AF65-F5344CB8AC3E}">
        <p14:creationId xmlns:p14="http://schemas.microsoft.com/office/powerpoint/2010/main" val="421950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synergy?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20799" y="2819400"/>
            <a:ext cx="7108825" cy="36740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Synergy is achieved when two or more people work together to create a better solution than either could alone.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896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It is </a:t>
            </a:r>
            <a:r>
              <a:rPr lang="en-US" sz="3200" i="1" dirty="0" smtClean="0"/>
              <a:t>not</a:t>
            </a:r>
            <a:r>
              <a:rPr lang="en-US" sz="3200" dirty="0" smtClean="0"/>
              <a:t> your way or my way, but a better way; a “higher” way.</a:t>
            </a:r>
            <a:r>
              <a:rPr lang="en-US" dirty="0" smtClean="0"/>
              <a:t> </a:t>
            </a: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4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Is</a:t>
            </a:r>
          </a:p>
          <a:p>
            <a:r>
              <a:rPr lang="en-US" sz="2400" dirty="0" smtClean="0"/>
              <a:t>Celebrating differences</a:t>
            </a:r>
          </a:p>
          <a:p>
            <a:r>
              <a:rPr lang="en-US" sz="2400" dirty="0" smtClean="0"/>
              <a:t>Teamwork</a:t>
            </a:r>
          </a:p>
          <a:p>
            <a:r>
              <a:rPr lang="en-US" sz="2400" dirty="0" smtClean="0"/>
              <a:t>Open-mindedness</a:t>
            </a:r>
          </a:p>
          <a:p>
            <a:r>
              <a:rPr lang="en-US" sz="2400" dirty="0" smtClean="0"/>
              <a:t>Finding new and better ways</a:t>
            </a:r>
          </a:p>
          <a:p>
            <a:r>
              <a:rPr lang="en-US" sz="2400" dirty="0" smtClean="0"/>
              <a:t>Win-Win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Is Not</a:t>
            </a:r>
          </a:p>
          <a:p>
            <a:r>
              <a:rPr lang="en-US" sz="2400" b="1" dirty="0" smtClean="0"/>
              <a:t>Tolerating differences</a:t>
            </a:r>
          </a:p>
          <a:p>
            <a:r>
              <a:rPr lang="en-US" sz="2400" b="1" dirty="0" smtClean="0"/>
              <a:t>Working independently</a:t>
            </a:r>
          </a:p>
          <a:p>
            <a:r>
              <a:rPr lang="en-US" sz="2400" b="1" dirty="0" smtClean="0"/>
              <a:t>Thinking you’re always right</a:t>
            </a:r>
          </a:p>
          <a:p>
            <a:r>
              <a:rPr lang="en-US" sz="2400" b="1" dirty="0" smtClean="0"/>
              <a:t>Comprise</a:t>
            </a:r>
          </a:p>
          <a:p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2691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and Write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(Write answers on NB paper #2)</a:t>
            </a:r>
          </a:p>
          <a:p>
            <a:r>
              <a:rPr lang="en-US" dirty="0" smtClean="0"/>
              <a:t>Discuss what you have just learned with the person next you first…</a:t>
            </a:r>
          </a:p>
          <a:p>
            <a:r>
              <a:rPr lang="en-US" dirty="0" smtClean="0"/>
              <a:t>Q1: Do you think you are good at having synergy? Why or why not?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21422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766</TotalTime>
  <Words>634</Words>
  <Application>Microsoft Macintosh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Sky</vt:lpstr>
      <vt:lpstr>Directions</vt:lpstr>
      <vt:lpstr>Habit 6 </vt:lpstr>
      <vt:lpstr>Alone we can do so little; together we can do so much.</vt:lpstr>
      <vt:lpstr>Geese – Synergy Is there a correlation to people?</vt:lpstr>
      <vt:lpstr>What is synergy?</vt:lpstr>
      <vt:lpstr>What is synergy?</vt:lpstr>
      <vt:lpstr>It is not your way or my way, but a better way; a “higher” way. </vt:lpstr>
      <vt:lpstr>Synergy</vt:lpstr>
      <vt:lpstr>Talk and Write #1</vt:lpstr>
      <vt:lpstr>Shunner’s Profile</vt:lpstr>
      <vt:lpstr>One type isn’t better than the other, only different.</vt:lpstr>
      <vt:lpstr>Look at pgs 182-187</vt:lpstr>
      <vt:lpstr>PowerPoint Presentation</vt:lpstr>
      <vt:lpstr>What does this mean?</vt:lpstr>
      <vt:lpstr>Partners</vt:lpstr>
      <vt:lpstr>Now Write, choose TWO Q3 and Q4:</vt:lpstr>
      <vt:lpstr>Road blocks and Finding the “High” way.</vt:lpstr>
      <vt:lpstr>Roadblocks- Read about it in your book (take 5 mins)</vt:lpstr>
      <vt:lpstr>They died from the cold within?</vt:lpstr>
      <vt:lpstr>Q5: Discuss then write. Explain the higher way and how you can use this methodology?</vt:lpstr>
      <vt:lpstr>Teamwork and Synergy</vt:lpstr>
      <vt:lpstr>Habit 7</vt:lpstr>
      <vt:lpstr>Body, Brain, Heart and Soul</vt:lpstr>
      <vt:lpstr>Discuss, then write, choose 2, Q6 and Q7</vt:lpstr>
    </vt:vector>
  </TitlesOfParts>
  <Company>Mesquite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 6 </dc:title>
  <dc:creator>Mesquite ISD</dc:creator>
  <cp:lastModifiedBy>MISD Teacher</cp:lastModifiedBy>
  <cp:revision>20</cp:revision>
  <cp:lastPrinted>2014-05-28T16:10:09Z</cp:lastPrinted>
  <dcterms:created xsi:type="dcterms:W3CDTF">2014-05-16T13:42:03Z</dcterms:created>
  <dcterms:modified xsi:type="dcterms:W3CDTF">2015-11-12T16:50:48Z</dcterms:modified>
</cp:coreProperties>
</file>